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67" r:id="rId4"/>
  </p:sldMasterIdLst>
  <p:notesMasterIdLst>
    <p:notesMasterId r:id="rId23"/>
  </p:notesMasterIdLst>
  <p:sldIdLst>
    <p:sldId id="325" r:id="rId5"/>
    <p:sldId id="327" r:id="rId6"/>
    <p:sldId id="328" r:id="rId7"/>
    <p:sldId id="329" r:id="rId8"/>
    <p:sldId id="330" r:id="rId9"/>
    <p:sldId id="332" r:id="rId10"/>
    <p:sldId id="333" r:id="rId11"/>
    <p:sldId id="334" r:id="rId12"/>
    <p:sldId id="335" r:id="rId13"/>
    <p:sldId id="331" r:id="rId14"/>
    <p:sldId id="337" r:id="rId15"/>
    <p:sldId id="338" r:id="rId16"/>
    <p:sldId id="343" r:id="rId17"/>
    <p:sldId id="339" r:id="rId18"/>
    <p:sldId id="340" r:id="rId19"/>
    <p:sldId id="341" r:id="rId20"/>
    <p:sldId id="342" r:id="rId21"/>
    <p:sldId id="33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08" d="100"/>
          <a:sy n="108" d="100"/>
        </p:scale>
        <p:origin x="72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5/15/2020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capstone I decided to look at Airbnb listings in New York City and tried to predict their prices.</a:t>
            </a:r>
          </a:p>
        </p:txBody>
      </p:sp>
      <p:sp>
        <p:nvSpPr>
          <p:cNvPr id="4" name="Slide Number Placeholder 3"/>
          <p:cNvSpPr>
            <a:spLocks noGrp="1"/>
          </p:cNvSpPr>
          <p:nvPr>
            <p:ph type="sldNum" sz="quarter" idx="5"/>
          </p:nvPr>
        </p:nvSpPr>
        <p:spPr/>
        <p:txBody>
          <a:bodyPr/>
          <a:lstStyle/>
          <a:p>
            <a:fld id="{0394154B-F4A3-483A-917E-306EE56506CE}" type="slidenum">
              <a:rPr lang="en-US" smtClean="0"/>
              <a:t>1</a:t>
            </a:fld>
            <a:endParaRPr lang="en-US" dirty="0"/>
          </a:p>
        </p:txBody>
      </p:sp>
    </p:spTree>
    <p:extLst>
      <p:ext uri="{BB962C8B-B14F-4D97-AF65-F5344CB8AC3E}">
        <p14:creationId xmlns:p14="http://schemas.microsoft.com/office/powerpoint/2010/main" val="64268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big mistake I made, was looking at this top chart, and thinking to zoom in on the x-axis. I thought okay a few above 500 but it looks fine.</a:t>
            </a:r>
          </a:p>
        </p:txBody>
      </p:sp>
      <p:sp>
        <p:nvSpPr>
          <p:cNvPr id="4" name="Slide Number Placeholder 3"/>
          <p:cNvSpPr>
            <a:spLocks noGrp="1"/>
          </p:cNvSpPr>
          <p:nvPr>
            <p:ph type="sldNum" sz="quarter" idx="5"/>
          </p:nvPr>
        </p:nvSpPr>
        <p:spPr/>
        <p:txBody>
          <a:bodyPr/>
          <a:lstStyle/>
          <a:p>
            <a:fld id="{0394154B-F4A3-483A-917E-306EE56506CE}" type="slidenum">
              <a:rPr lang="en-US" smtClean="0"/>
              <a:t>10</a:t>
            </a:fld>
            <a:endParaRPr lang="en-US" dirty="0"/>
          </a:p>
        </p:txBody>
      </p:sp>
    </p:spTree>
    <p:extLst>
      <p:ext uri="{BB962C8B-B14F-4D97-AF65-F5344CB8AC3E}">
        <p14:creationId xmlns:p14="http://schemas.microsoft.com/office/powerpoint/2010/main" val="3318957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trained my first couple of models and my R squared scores were horrible. I saw some improvement with the probability columns rather than just binary columns but it was still nothing to reliably predict on. This is where I started to panic a little bit thinking I wouldn’t be able to get a presentation ready.</a:t>
            </a:r>
          </a:p>
        </p:txBody>
      </p:sp>
      <p:sp>
        <p:nvSpPr>
          <p:cNvPr id="4" name="Slide Number Placeholder 3"/>
          <p:cNvSpPr>
            <a:spLocks noGrp="1"/>
          </p:cNvSpPr>
          <p:nvPr>
            <p:ph type="sldNum" sz="quarter" idx="5"/>
          </p:nvPr>
        </p:nvSpPr>
        <p:spPr/>
        <p:txBody>
          <a:bodyPr/>
          <a:lstStyle/>
          <a:p>
            <a:fld id="{0394154B-F4A3-483A-917E-306EE56506CE}" type="slidenum">
              <a:rPr lang="en-US" smtClean="0"/>
              <a:t>11</a:t>
            </a:fld>
            <a:endParaRPr lang="en-US" dirty="0"/>
          </a:p>
        </p:txBody>
      </p:sp>
    </p:spTree>
    <p:extLst>
      <p:ext uri="{BB962C8B-B14F-4D97-AF65-F5344CB8AC3E}">
        <p14:creationId xmlns:p14="http://schemas.microsoft.com/office/powerpoint/2010/main" val="3045890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went back and if you zoom on the y-axis, you can see there’s actually a lot more higher priced listings than what I originally saw. Some even as high as $10,000.</a:t>
            </a:r>
          </a:p>
        </p:txBody>
      </p:sp>
      <p:sp>
        <p:nvSpPr>
          <p:cNvPr id="4" name="Slide Number Placeholder 3"/>
          <p:cNvSpPr>
            <a:spLocks noGrp="1"/>
          </p:cNvSpPr>
          <p:nvPr>
            <p:ph type="sldNum" sz="quarter" idx="5"/>
          </p:nvPr>
        </p:nvSpPr>
        <p:spPr/>
        <p:txBody>
          <a:bodyPr/>
          <a:lstStyle/>
          <a:p>
            <a:fld id="{0394154B-F4A3-483A-917E-306EE56506CE}" type="slidenum">
              <a:rPr lang="en-US" smtClean="0"/>
              <a:t>12</a:t>
            </a:fld>
            <a:endParaRPr lang="en-US" dirty="0"/>
          </a:p>
        </p:txBody>
      </p:sp>
    </p:spTree>
    <p:extLst>
      <p:ext uri="{BB962C8B-B14F-4D97-AF65-F5344CB8AC3E}">
        <p14:creationId xmlns:p14="http://schemas.microsoft.com/office/powerpoint/2010/main" val="1042248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at these listings with crazy high prices and saw that the names were not very descriptive. Something like 1 bedroom Lincoln Center costing $10,000 was a hard correlation to make. I did a little digging and found that in some cases, hosts will set a very high price on the listing just to stand out, but will then negotiate that price down once contacted. These listings would be very hard to predict and would damage my model’s ability to predict, so I decided to only look at the data that had prices lower than $500. I would get rid of any anomalies and still retain 94% of my data.</a:t>
            </a:r>
          </a:p>
        </p:txBody>
      </p:sp>
      <p:sp>
        <p:nvSpPr>
          <p:cNvPr id="4" name="Slide Number Placeholder 3"/>
          <p:cNvSpPr>
            <a:spLocks noGrp="1"/>
          </p:cNvSpPr>
          <p:nvPr>
            <p:ph type="sldNum" sz="quarter" idx="5"/>
          </p:nvPr>
        </p:nvSpPr>
        <p:spPr/>
        <p:txBody>
          <a:bodyPr/>
          <a:lstStyle/>
          <a:p>
            <a:fld id="{0394154B-F4A3-483A-917E-306EE56506CE}" type="slidenum">
              <a:rPr lang="en-US" smtClean="0"/>
              <a:t>13</a:t>
            </a:fld>
            <a:endParaRPr lang="en-US" dirty="0"/>
          </a:p>
        </p:txBody>
      </p:sp>
    </p:spTree>
    <p:extLst>
      <p:ext uri="{BB962C8B-B14F-4D97-AF65-F5344CB8AC3E}">
        <p14:creationId xmlns:p14="http://schemas.microsoft.com/office/powerpoint/2010/main" val="4282613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adjusted price, the new models were looking much better. I looked at some simple things at first like learning rate, and tried out different regressors to see how they performed on the train and test sets.</a:t>
            </a:r>
          </a:p>
        </p:txBody>
      </p:sp>
      <p:sp>
        <p:nvSpPr>
          <p:cNvPr id="4" name="Slide Number Placeholder 3"/>
          <p:cNvSpPr>
            <a:spLocks noGrp="1"/>
          </p:cNvSpPr>
          <p:nvPr>
            <p:ph type="sldNum" sz="quarter" idx="5"/>
          </p:nvPr>
        </p:nvSpPr>
        <p:spPr/>
        <p:txBody>
          <a:bodyPr/>
          <a:lstStyle/>
          <a:p>
            <a:fld id="{0394154B-F4A3-483A-917E-306EE56506CE}" type="slidenum">
              <a:rPr lang="en-US" smtClean="0"/>
              <a:t>14</a:t>
            </a:fld>
            <a:endParaRPr lang="en-US" dirty="0"/>
          </a:p>
        </p:txBody>
      </p:sp>
    </p:spTree>
    <p:extLst>
      <p:ext uri="{BB962C8B-B14F-4D97-AF65-F5344CB8AC3E}">
        <p14:creationId xmlns:p14="http://schemas.microsoft.com/office/powerpoint/2010/main" val="32951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fully optimize my models, I wanted to use grid search and find the hyperparameter combination that would give me the lowest error and highest R squared value. I want to mention that this part took the majority of my time (my computer has not been shut down this entire week), but after numerous hours of watching models train, I got my best scores with the </a:t>
            </a:r>
            <a:r>
              <a:rPr lang="en-US" dirty="0" err="1"/>
              <a:t>XGBoost</a:t>
            </a:r>
            <a:r>
              <a:rPr lang="en-US" dirty="0"/>
              <a:t> Regressor. It needed more hyperparameter tuning than the other models but it seemed to be worth it.</a:t>
            </a:r>
          </a:p>
        </p:txBody>
      </p:sp>
      <p:sp>
        <p:nvSpPr>
          <p:cNvPr id="4" name="Slide Number Placeholder 3"/>
          <p:cNvSpPr>
            <a:spLocks noGrp="1"/>
          </p:cNvSpPr>
          <p:nvPr>
            <p:ph type="sldNum" sz="quarter" idx="5"/>
          </p:nvPr>
        </p:nvSpPr>
        <p:spPr/>
        <p:txBody>
          <a:bodyPr/>
          <a:lstStyle/>
          <a:p>
            <a:fld id="{0394154B-F4A3-483A-917E-306EE56506CE}" type="slidenum">
              <a:rPr lang="en-US" smtClean="0"/>
              <a:t>15</a:t>
            </a:fld>
            <a:endParaRPr lang="en-US" dirty="0"/>
          </a:p>
        </p:txBody>
      </p:sp>
    </p:spTree>
    <p:extLst>
      <p:ext uri="{BB962C8B-B14F-4D97-AF65-F5344CB8AC3E}">
        <p14:creationId xmlns:p14="http://schemas.microsoft.com/office/powerpoint/2010/main" val="649037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kind of look at my progress through the week, all in all my R squared made the biggest jump once I took the outlying prices into account and adjusted accordingly, but I did then get a gradual increase as I tuned around for the best hyperparameter combinations.</a:t>
            </a:r>
          </a:p>
        </p:txBody>
      </p:sp>
      <p:sp>
        <p:nvSpPr>
          <p:cNvPr id="4" name="Slide Number Placeholder 3"/>
          <p:cNvSpPr>
            <a:spLocks noGrp="1"/>
          </p:cNvSpPr>
          <p:nvPr>
            <p:ph type="sldNum" sz="quarter" idx="5"/>
          </p:nvPr>
        </p:nvSpPr>
        <p:spPr/>
        <p:txBody>
          <a:bodyPr/>
          <a:lstStyle/>
          <a:p>
            <a:fld id="{0394154B-F4A3-483A-917E-306EE56506CE}" type="slidenum">
              <a:rPr lang="en-US" smtClean="0"/>
              <a:t>16</a:t>
            </a:fld>
            <a:endParaRPr lang="en-US" dirty="0"/>
          </a:p>
        </p:txBody>
      </p:sp>
    </p:spTree>
    <p:extLst>
      <p:ext uri="{BB962C8B-B14F-4D97-AF65-F5344CB8AC3E}">
        <p14:creationId xmlns:p14="http://schemas.microsoft.com/office/powerpoint/2010/main" val="2975646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results from the best model, you can see that the scale remained basically the same and most of the boroughs stayed in the same average price range, but the model does predict the average price in Queens to be lower than the actual average price there so it’s not a perfect model.</a:t>
            </a:r>
          </a:p>
        </p:txBody>
      </p:sp>
      <p:sp>
        <p:nvSpPr>
          <p:cNvPr id="4" name="Slide Number Placeholder 3"/>
          <p:cNvSpPr>
            <a:spLocks noGrp="1"/>
          </p:cNvSpPr>
          <p:nvPr>
            <p:ph type="sldNum" sz="quarter" idx="5"/>
          </p:nvPr>
        </p:nvSpPr>
        <p:spPr/>
        <p:txBody>
          <a:bodyPr/>
          <a:lstStyle/>
          <a:p>
            <a:fld id="{0394154B-F4A3-483A-917E-306EE56506CE}" type="slidenum">
              <a:rPr lang="en-US" smtClean="0"/>
              <a:t>17</a:t>
            </a:fld>
            <a:endParaRPr lang="en-US" dirty="0"/>
          </a:p>
        </p:txBody>
      </p:sp>
    </p:spTree>
    <p:extLst>
      <p:ext uri="{BB962C8B-B14F-4D97-AF65-F5344CB8AC3E}">
        <p14:creationId xmlns:p14="http://schemas.microsoft.com/office/powerpoint/2010/main" val="2954410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future steps to take would be to develop a way of determining if the price listed is a dummy price, and then removing it from the data in order to avoid removing any really high prices that were legitimate. And also training on a larger scale since this data set only included listings in New York City, so perhaps looking at something like countrywide data.</a:t>
            </a:r>
          </a:p>
        </p:txBody>
      </p:sp>
      <p:sp>
        <p:nvSpPr>
          <p:cNvPr id="4" name="Slide Number Placeholder 3"/>
          <p:cNvSpPr>
            <a:spLocks noGrp="1"/>
          </p:cNvSpPr>
          <p:nvPr>
            <p:ph type="sldNum" sz="quarter" idx="5"/>
          </p:nvPr>
        </p:nvSpPr>
        <p:spPr/>
        <p:txBody>
          <a:bodyPr/>
          <a:lstStyle/>
          <a:p>
            <a:fld id="{0394154B-F4A3-483A-917E-306EE56506CE}" type="slidenum">
              <a:rPr lang="en-US" smtClean="0"/>
              <a:t>18</a:t>
            </a:fld>
            <a:endParaRPr lang="en-US" dirty="0"/>
          </a:p>
        </p:txBody>
      </p:sp>
    </p:spTree>
    <p:extLst>
      <p:ext uri="{BB962C8B-B14F-4D97-AF65-F5344CB8AC3E}">
        <p14:creationId xmlns:p14="http://schemas.microsoft.com/office/powerpoint/2010/main" val="215339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New York City is the nation’s largest short-term rental market and it is the largest domestic market for Airbnb with over 50,000 apartment rental listings. However, Airbnb does not permit hosts to have more than one listing at any single address in New York City so each listing pertains to one unique address.</a:t>
            </a:r>
          </a:p>
        </p:txBody>
      </p:sp>
      <p:sp>
        <p:nvSpPr>
          <p:cNvPr id="4" name="Slide Number Placeholder 3"/>
          <p:cNvSpPr>
            <a:spLocks noGrp="1"/>
          </p:cNvSpPr>
          <p:nvPr>
            <p:ph type="sldNum" sz="quarter" idx="5"/>
          </p:nvPr>
        </p:nvSpPr>
        <p:spPr/>
        <p:txBody>
          <a:bodyPr/>
          <a:lstStyle/>
          <a:p>
            <a:fld id="{0394154B-F4A3-483A-917E-306EE56506CE}" type="slidenum">
              <a:rPr lang="en-US" smtClean="0"/>
              <a:t>2</a:t>
            </a:fld>
            <a:endParaRPr lang="en-US" dirty="0"/>
          </a:p>
        </p:txBody>
      </p:sp>
    </p:spTree>
    <p:extLst>
      <p:ext uri="{BB962C8B-B14F-4D97-AF65-F5344CB8AC3E}">
        <p14:creationId xmlns:p14="http://schemas.microsoft.com/office/powerpoint/2010/main" val="2545484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the data I used on Kaggle, it describes about ten different listing activities and metrics for New York City in 2019 and it has almost 50,000 listings to look at.</a:t>
            </a:r>
          </a:p>
        </p:txBody>
      </p:sp>
      <p:sp>
        <p:nvSpPr>
          <p:cNvPr id="4" name="Slide Number Placeholder 3"/>
          <p:cNvSpPr>
            <a:spLocks noGrp="1"/>
          </p:cNvSpPr>
          <p:nvPr>
            <p:ph type="sldNum" sz="quarter" idx="5"/>
          </p:nvPr>
        </p:nvSpPr>
        <p:spPr/>
        <p:txBody>
          <a:bodyPr/>
          <a:lstStyle/>
          <a:p>
            <a:fld id="{0394154B-F4A3-483A-917E-306EE56506CE}" type="slidenum">
              <a:rPr lang="en-US" smtClean="0"/>
              <a:t>3</a:t>
            </a:fld>
            <a:endParaRPr lang="en-US" dirty="0"/>
          </a:p>
        </p:txBody>
      </p:sp>
    </p:spTree>
    <p:extLst>
      <p:ext uri="{BB962C8B-B14F-4D97-AF65-F5344CB8AC3E}">
        <p14:creationId xmlns:p14="http://schemas.microsoft.com/office/powerpoint/2010/main" val="144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pleasant surprise, the dataset came mostly clean with only a few columns having </a:t>
            </a:r>
            <a:r>
              <a:rPr lang="en-US" dirty="0" err="1"/>
              <a:t>NaNs</a:t>
            </a:r>
            <a:r>
              <a:rPr lang="en-US" dirty="0"/>
              <a:t> and they were very easy to fill according to their values.</a:t>
            </a:r>
          </a:p>
        </p:txBody>
      </p:sp>
      <p:sp>
        <p:nvSpPr>
          <p:cNvPr id="4" name="Slide Number Placeholder 3"/>
          <p:cNvSpPr>
            <a:spLocks noGrp="1"/>
          </p:cNvSpPr>
          <p:nvPr>
            <p:ph type="sldNum" sz="quarter" idx="5"/>
          </p:nvPr>
        </p:nvSpPr>
        <p:spPr/>
        <p:txBody>
          <a:bodyPr/>
          <a:lstStyle/>
          <a:p>
            <a:fld id="{0394154B-F4A3-483A-917E-306EE56506CE}" type="slidenum">
              <a:rPr lang="en-US" smtClean="0"/>
              <a:t>4</a:t>
            </a:fld>
            <a:endParaRPr lang="en-US" dirty="0"/>
          </a:p>
        </p:txBody>
      </p:sp>
    </p:spTree>
    <p:extLst>
      <p:ext uri="{BB962C8B-B14F-4D97-AF65-F5344CB8AC3E}">
        <p14:creationId xmlns:p14="http://schemas.microsoft.com/office/powerpoint/2010/main" val="3427045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I wanted to do was to take a look at how these listings were distributed across the city. I found that most of these were in the Manhattan and Brooklyn area and a small number of them in Bronx and Staten Island.</a:t>
            </a:r>
          </a:p>
        </p:txBody>
      </p:sp>
      <p:sp>
        <p:nvSpPr>
          <p:cNvPr id="4" name="Slide Number Placeholder 3"/>
          <p:cNvSpPr>
            <a:spLocks noGrp="1"/>
          </p:cNvSpPr>
          <p:nvPr>
            <p:ph type="sldNum" sz="quarter" idx="5"/>
          </p:nvPr>
        </p:nvSpPr>
        <p:spPr/>
        <p:txBody>
          <a:bodyPr/>
          <a:lstStyle/>
          <a:p>
            <a:fld id="{0394154B-F4A3-483A-917E-306EE56506CE}" type="slidenum">
              <a:rPr lang="en-US" smtClean="0"/>
              <a:t>5</a:t>
            </a:fld>
            <a:endParaRPr lang="en-US" dirty="0"/>
          </a:p>
        </p:txBody>
      </p:sp>
    </p:spTree>
    <p:extLst>
      <p:ext uri="{BB962C8B-B14F-4D97-AF65-F5344CB8AC3E}">
        <p14:creationId xmlns:p14="http://schemas.microsoft.com/office/powerpoint/2010/main" val="3749927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grouped each borough on average price and was not surprised to find that the more dense boroughs had a higher average price per listing.</a:t>
            </a:r>
          </a:p>
        </p:txBody>
      </p:sp>
      <p:sp>
        <p:nvSpPr>
          <p:cNvPr id="4" name="Slide Number Placeholder 3"/>
          <p:cNvSpPr>
            <a:spLocks noGrp="1"/>
          </p:cNvSpPr>
          <p:nvPr>
            <p:ph type="sldNum" sz="quarter" idx="5"/>
          </p:nvPr>
        </p:nvSpPr>
        <p:spPr/>
        <p:txBody>
          <a:bodyPr/>
          <a:lstStyle/>
          <a:p>
            <a:fld id="{0394154B-F4A3-483A-917E-306EE56506CE}" type="slidenum">
              <a:rPr lang="en-US" smtClean="0"/>
              <a:t>6</a:t>
            </a:fld>
            <a:endParaRPr lang="en-US" dirty="0"/>
          </a:p>
        </p:txBody>
      </p:sp>
    </p:spTree>
    <p:extLst>
      <p:ext uri="{BB962C8B-B14F-4D97-AF65-F5344CB8AC3E}">
        <p14:creationId xmlns:p14="http://schemas.microsoft.com/office/powerpoint/2010/main" val="2276288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 wanted to look at the average price per neighborhood, but because each host entered their neighborhood, the official names of the neighborhoods weren’t always used and therefore I could not connect my </a:t>
            </a:r>
            <a:r>
              <a:rPr lang="en-US" dirty="0" err="1"/>
              <a:t>geojson</a:t>
            </a:r>
            <a:r>
              <a:rPr lang="en-US" dirty="0"/>
              <a:t> file to the neighborhood column.</a:t>
            </a:r>
          </a:p>
        </p:txBody>
      </p:sp>
      <p:sp>
        <p:nvSpPr>
          <p:cNvPr id="4" name="Slide Number Placeholder 3"/>
          <p:cNvSpPr>
            <a:spLocks noGrp="1"/>
          </p:cNvSpPr>
          <p:nvPr>
            <p:ph type="sldNum" sz="quarter" idx="5"/>
          </p:nvPr>
        </p:nvSpPr>
        <p:spPr/>
        <p:txBody>
          <a:bodyPr/>
          <a:lstStyle/>
          <a:p>
            <a:fld id="{0394154B-F4A3-483A-917E-306EE56506CE}" type="slidenum">
              <a:rPr lang="en-US" smtClean="0"/>
              <a:t>7</a:t>
            </a:fld>
            <a:endParaRPr lang="en-US" dirty="0"/>
          </a:p>
        </p:txBody>
      </p:sp>
    </p:spTree>
    <p:extLst>
      <p:ext uri="{BB962C8B-B14F-4D97-AF65-F5344CB8AC3E}">
        <p14:creationId xmlns:p14="http://schemas.microsoft.com/office/powerpoint/2010/main" val="2401946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data, I found there was a lot of information contained in the listing name column but since all the entries were strings I had to transform them into numbers in such a way where it would reflect the information each string contained. To do this I vectorized the name column for a total of about 8000 features, and then used non-negative matrix factorization to find 100 latent topics. I then created 100 new columns, and each column was filled with the probability that the original listing name belonged to that latent topic. So for each listing, the sum of those 100 columns added up to 1.</a:t>
            </a:r>
          </a:p>
        </p:txBody>
      </p:sp>
      <p:sp>
        <p:nvSpPr>
          <p:cNvPr id="4" name="Slide Number Placeholder 3"/>
          <p:cNvSpPr>
            <a:spLocks noGrp="1"/>
          </p:cNvSpPr>
          <p:nvPr>
            <p:ph type="sldNum" sz="quarter" idx="5"/>
          </p:nvPr>
        </p:nvSpPr>
        <p:spPr/>
        <p:txBody>
          <a:bodyPr/>
          <a:lstStyle/>
          <a:p>
            <a:fld id="{0394154B-F4A3-483A-917E-306EE56506CE}" type="slidenum">
              <a:rPr lang="en-US" smtClean="0"/>
              <a:t>8</a:t>
            </a:fld>
            <a:endParaRPr lang="en-US" dirty="0"/>
          </a:p>
        </p:txBody>
      </p:sp>
    </p:spTree>
    <p:extLst>
      <p:ext uri="{BB962C8B-B14F-4D97-AF65-F5344CB8AC3E}">
        <p14:creationId xmlns:p14="http://schemas.microsoft.com/office/powerpoint/2010/main" val="633766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done all that, I was ready to start training some models. My X matrix contained things like location, review information, and the 100 columns that reflected the name column. And my y, of course, was my price column.</a:t>
            </a:r>
          </a:p>
        </p:txBody>
      </p:sp>
      <p:sp>
        <p:nvSpPr>
          <p:cNvPr id="4" name="Slide Number Placeholder 3"/>
          <p:cNvSpPr>
            <a:spLocks noGrp="1"/>
          </p:cNvSpPr>
          <p:nvPr>
            <p:ph type="sldNum" sz="quarter" idx="5"/>
          </p:nvPr>
        </p:nvSpPr>
        <p:spPr/>
        <p:txBody>
          <a:bodyPr/>
          <a:lstStyle/>
          <a:p>
            <a:fld id="{0394154B-F4A3-483A-917E-306EE56506CE}" type="slidenum">
              <a:rPr lang="en-US" smtClean="0"/>
              <a:t>9</a:t>
            </a:fld>
            <a:endParaRPr lang="en-US" dirty="0"/>
          </a:p>
        </p:txBody>
      </p:sp>
    </p:spTree>
    <p:extLst>
      <p:ext uri="{BB962C8B-B14F-4D97-AF65-F5344CB8AC3E}">
        <p14:creationId xmlns:p14="http://schemas.microsoft.com/office/powerpoint/2010/main" val="452377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1FB8A62-DCE9-4436-9813-08E79A925A23}" type="datetime1">
              <a:rPr lang="en-US" smtClean="0"/>
              <a:t>5/15/2020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6179851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B3C782-30F3-4353-A7EC-A4019AF6CF86}" type="datetime1">
              <a:rPr lang="en-US" smtClean="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127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C2840-3F9A-41D5-88D3-AF4A12202226}" type="datetime1">
              <a:rPr lang="en-US" smtClean="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1034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AE9BF7-07DF-409E-B752-2C7FF3C69342}" type="datetime1">
              <a:rPr lang="en-US" smtClean="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417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5878DD4-B65A-4D2E-BBD5-ED45F05FDBDE}" type="datetime1">
              <a:rPr lang="en-US" smtClean="0"/>
              <a:t>5/15/2020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281532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24808-1E67-42D6-909C-FFD2C25166CD}" type="datetime1">
              <a:rPr lang="en-US" smtClean="0"/>
              <a:t>5/15/2020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441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40FC86-635A-4D7D-B975-7D2311E38442}" type="datetime1">
              <a:rPr lang="en-US" smtClean="0"/>
              <a:t>5/15/2020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356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2A4C6A-45FD-4202-953C-8BAC2B3505A4}" type="datetime1">
              <a:rPr lang="en-US" smtClean="0"/>
              <a:t>5/15/2020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9636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5/15/2020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9995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DA5BE61-E0C4-4540-89B0-D647AC89119E}" type="datetime1">
              <a:rPr lang="en-US" smtClean="0"/>
              <a:t>5/15/2020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550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6DCBBA7-94F5-4632-977F-A069F5B4DE45}" type="datetime1">
              <a:rPr lang="en-US" smtClean="0"/>
              <a:t>5/15/2020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41100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FA32D190-7243-461F-A783-93D8A78C031A}" type="datetime1">
              <a:rPr lang="en-US" smtClean="0"/>
              <a:t>5/15/2020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216514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6D8ADC4A-AAC4-41CB-9BE8-376ED0A17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6138004" y="1480929"/>
            <a:ext cx="5607908" cy="3254321"/>
          </a:xfrm>
        </p:spPr>
        <p:txBody>
          <a:bodyPr>
            <a:normAutofit/>
          </a:bodyPr>
          <a:lstStyle/>
          <a:p>
            <a:pPr algn="l"/>
            <a:r>
              <a:rPr lang="en-US" sz="7000"/>
              <a:t>New York City Airbnb Listings</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6138004" y="4804850"/>
            <a:ext cx="5607906" cy="1086237"/>
          </a:xfrm>
        </p:spPr>
        <p:txBody>
          <a:bodyPr>
            <a:normAutofit/>
          </a:bodyPr>
          <a:lstStyle/>
          <a:p>
            <a:pPr algn="l">
              <a:spcAft>
                <a:spcPts val="600"/>
              </a:spcAft>
            </a:pPr>
            <a:r>
              <a:rPr lang="en-US"/>
              <a:t>Predicting the Price</a:t>
            </a:r>
          </a:p>
        </p:txBody>
      </p:sp>
      <p:grpSp>
        <p:nvGrpSpPr>
          <p:cNvPr id="1029" name="Group 72">
            <a:extLst>
              <a:ext uri="{FF2B5EF4-FFF2-40B4-BE49-F238E27FC236}">
                <a16:creationId xmlns:a16="http://schemas.microsoft.com/office/drawing/2014/main" id="{E95273FD-3547-4F47-8B37-09F248D8CC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4721739" cy="5349671"/>
            <a:chOff x="752858" y="744469"/>
            <a:chExt cx="4721739" cy="5349671"/>
          </a:xfrm>
        </p:grpSpPr>
        <p:sp>
          <p:nvSpPr>
            <p:cNvPr id="74" name="Freeform 6">
              <a:extLst>
                <a:ext uri="{FF2B5EF4-FFF2-40B4-BE49-F238E27FC236}">
                  <a16:creationId xmlns:a16="http://schemas.microsoft.com/office/drawing/2014/main" id="{21EE547B-A169-464C-98F2-5C1FD7B47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30" name="Freeform 6">
              <a:extLst>
                <a:ext uri="{FF2B5EF4-FFF2-40B4-BE49-F238E27FC236}">
                  <a16:creationId xmlns:a16="http://schemas.microsoft.com/office/drawing/2014/main" id="{C5BED5E0-4F7B-42FA-9B35-7D0DCF554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3"/>
          <a:srcRect t="6409" r="-5" b="6404"/>
          <a:stretch/>
        </p:blipFill>
        <p:spPr>
          <a:xfrm>
            <a:off x="1155560" y="1129352"/>
            <a:ext cx="3914583" cy="2295144"/>
          </a:xfrm>
          <a:prstGeom prst="rect">
            <a:avLst/>
          </a:prstGeom>
        </p:spPr>
      </p:pic>
      <p:pic>
        <p:nvPicPr>
          <p:cNvPr id="1026" name="Picture 2" descr="Airbnb will verify listings, 11 years after launch - BBC News">
            <a:extLst>
              <a:ext uri="{FF2B5EF4-FFF2-40B4-BE49-F238E27FC236}">
                <a16:creationId xmlns:a16="http://schemas.microsoft.com/office/drawing/2014/main" id="{9CEDF283-7004-473C-8E17-04B08BA1C3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60" r="4" b="4"/>
          <a:stretch/>
        </p:blipFill>
        <p:spPr bwMode="auto">
          <a:xfrm>
            <a:off x="1155560" y="3424496"/>
            <a:ext cx="3914583" cy="229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descr="52-Week Money Challenge Details - Money Saving Tips for 2020">
            <a:extLst>
              <a:ext uri="{FF2B5EF4-FFF2-40B4-BE49-F238E27FC236}">
                <a16:creationId xmlns:a16="http://schemas.microsoft.com/office/drawing/2014/main" id="{C82E6A13-7F67-4C32-8BCB-E9E0382F8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657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05E27F-2E3F-4C30-9E85-B57856DFDFF5}"/>
              </a:ext>
            </a:extLst>
          </p:cNvPr>
          <p:cNvSpPr>
            <a:spLocks noGrp="1"/>
          </p:cNvSpPr>
          <p:nvPr>
            <p:ph type="title"/>
          </p:nvPr>
        </p:nvSpPr>
        <p:spPr/>
        <p:txBody>
          <a:bodyPr/>
          <a:lstStyle/>
          <a:p>
            <a:r>
              <a:rPr lang="en-US" dirty="0"/>
              <a:t>Price Distribution</a:t>
            </a:r>
          </a:p>
        </p:txBody>
      </p:sp>
      <p:pic>
        <p:nvPicPr>
          <p:cNvPr id="5122" name="Picture 2">
            <a:extLst>
              <a:ext uri="{FF2B5EF4-FFF2-40B4-BE49-F238E27FC236}">
                <a16:creationId xmlns:a16="http://schemas.microsoft.com/office/drawing/2014/main" id="{19F661AD-D2FF-4C51-A785-295F909AB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575" y="0"/>
            <a:ext cx="5686425" cy="33233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9387887-8E5E-4E3A-9FFA-0D3622670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5575" y="3323342"/>
            <a:ext cx="5686424" cy="353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1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Taking The First Step Toward Drug Addiction Recovery">
            <a:extLst>
              <a:ext uri="{FF2B5EF4-FFF2-40B4-BE49-F238E27FC236}">
                <a16:creationId xmlns:a16="http://schemas.microsoft.com/office/drawing/2014/main" id="{2F7B695D-B226-4F92-87CD-5BA7E6464D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39"/>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2E6F300C-FE7A-4DB4-9308-27BE42B6A421}"/>
              </a:ext>
            </a:extLst>
          </p:cNvPr>
          <p:cNvSpPr>
            <a:spLocks noGrp="1"/>
          </p:cNvSpPr>
          <p:nvPr>
            <p:ph type="title"/>
          </p:nvPr>
        </p:nvSpPr>
        <p:spPr>
          <a:xfrm>
            <a:off x="1885959" y="2185352"/>
            <a:ext cx="4891887" cy="1025935"/>
          </a:xfrm>
        </p:spPr>
        <p:txBody>
          <a:bodyPr anchor="ctr">
            <a:normAutofit/>
          </a:bodyPr>
          <a:lstStyle/>
          <a:p>
            <a:r>
              <a:rPr lang="en-US" sz="3600" dirty="0"/>
              <a:t>Initial Models</a:t>
            </a:r>
          </a:p>
        </p:txBody>
      </p:sp>
      <p:sp>
        <p:nvSpPr>
          <p:cNvPr id="3" name="Content Placeholder 2">
            <a:extLst>
              <a:ext uri="{FF2B5EF4-FFF2-40B4-BE49-F238E27FC236}">
                <a16:creationId xmlns:a16="http://schemas.microsoft.com/office/drawing/2014/main" id="{1CBD579D-23F4-472E-BAC1-0EB83DE56CAF}"/>
              </a:ext>
            </a:extLst>
          </p:cNvPr>
          <p:cNvSpPr>
            <a:spLocks noGrp="1"/>
          </p:cNvSpPr>
          <p:nvPr>
            <p:ph idx="1"/>
          </p:nvPr>
        </p:nvSpPr>
        <p:spPr>
          <a:xfrm>
            <a:off x="1885959" y="3211287"/>
            <a:ext cx="4891887" cy="2068284"/>
          </a:xfrm>
        </p:spPr>
        <p:txBody>
          <a:bodyPr>
            <a:normAutofit/>
          </a:bodyPr>
          <a:lstStyle/>
          <a:p>
            <a:r>
              <a:rPr lang="en-US" dirty="0"/>
              <a:t>Model with binary columns</a:t>
            </a:r>
          </a:p>
          <a:p>
            <a:endParaRPr lang="en-US" dirty="0"/>
          </a:p>
          <a:p>
            <a:endParaRPr lang="en-US" dirty="0"/>
          </a:p>
          <a:p>
            <a:r>
              <a:rPr lang="en-US" dirty="0"/>
              <a:t>Model with probabilities</a:t>
            </a:r>
          </a:p>
        </p:txBody>
      </p:sp>
      <p:pic>
        <p:nvPicPr>
          <p:cNvPr id="4" name="Picture 3">
            <a:extLst>
              <a:ext uri="{FF2B5EF4-FFF2-40B4-BE49-F238E27FC236}">
                <a16:creationId xmlns:a16="http://schemas.microsoft.com/office/drawing/2014/main" id="{FE6CE1C4-0466-4640-A186-43DD0BED6221}"/>
              </a:ext>
            </a:extLst>
          </p:cNvPr>
          <p:cNvPicPr>
            <a:picLocks noChangeAspect="1"/>
          </p:cNvPicPr>
          <p:nvPr/>
        </p:nvPicPr>
        <p:blipFill>
          <a:blip r:embed="rId4"/>
          <a:stretch>
            <a:fillRect/>
          </a:stretch>
        </p:blipFill>
        <p:spPr>
          <a:xfrm>
            <a:off x="7493867" y="3211287"/>
            <a:ext cx="4105275" cy="428625"/>
          </a:xfrm>
          <a:prstGeom prst="rect">
            <a:avLst/>
          </a:prstGeom>
        </p:spPr>
      </p:pic>
      <p:pic>
        <p:nvPicPr>
          <p:cNvPr id="5" name="Picture 4">
            <a:extLst>
              <a:ext uri="{FF2B5EF4-FFF2-40B4-BE49-F238E27FC236}">
                <a16:creationId xmlns:a16="http://schemas.microsoft.com/office/drawing/2014/main" id="{8D5925A9-9194-4FFF-8522-CFCA2BB275DC}"/>
              </a:ext>
            </a:extLst>
          </p:cNvPr>
          <p:cNvPicPr>
            <a:picLocks noChangeAspect="1"/>
          </p:cNvPicPr>
          <p:nvPr/>
        </p:nvPicPr>
        <p:blipFill>
          <a:blip r:embed="rId5"/>
          <a:stretch>
            <a:fillRect/>
          </a:stretch>
        </p:blipFill>
        <p:spPr>
          <a:xfrm>
            <a:off x="7493867" y="4499119"/>
            <a:ext cx="4086225" cy="390525"/>
          </a:xfrm>
          <a:prstGeom prst="rect">
            <a:avLst/>
          </a:prstGeom>
        </p:spPr>
      </p:pic>
    </p:spTree>
    <p:extLst>
      <p:ext uri="{BB962C8B-B14F-4D97-AF65-F5344CB8AC3E}">
        <p14:creationId xmlns:p14="http://schemas.microsoft.com/office/powerpoint/2010/main" val="235418374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0" descr="52-Week Money Challenge Details - Money Saving Tips for 2020">
            <a:extLst>
              <a:ext uri="{FF2B5EF4-FFF2-40B4-BE49-F238E27FC236}">
                <a16:creationId xmlns:a16="http://schemas.microsoft.com/office/drawing/2014/main" id="{7C796BFA-96D2-4567-888F-492E79D82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657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D3C22B-89DA-4E8C-827E-DCF6A41DD822}"/>
              </a:ext>
            </a:extLst>
          </p:cNvPr>
          <p:cNvSpPr>
            <a:spLocks noGrp="1"/>
          </p:cNvSpPr>
          <p:nvPr>
            <p:ph type="title"/>
          </p:nvPr>
        </p:nvSpPr>
        <p:spPr/>
        <p:txBody>
          <a:bodyPr/>
          <a:lstStyle/>
          <a:p>
            <a:r>
              <a:rPr lang="en-US" dirty="0"/>
              <a:t>Price Distribution</a:t>
            </a:r>
          </a:p>
        </p:txBody>
      </p:sp>
      <p:sp>
        <p:nvSpPr>
          <p:cNvPr id="3" name="Content Placeholder 2">
            <a:extLst>
              <a:ext uri="{FF2B5EF4-FFF2-40B4-BE49-F238E27FC236}">
                <a16:creationId xmlns:a16="http://schemas.microsoft.com/office/drawing/2014/main" id="{87F30716-D4F4-493E-BB19-1EDD4AE6E283}"/>
              </a:ext>
            </a:extLst>
          </p:cNvPr>
          <p:cNvSpPr>
            <a:spLocks noGrp="1"/>
          </p:cNvSpPr>
          <p:nvPr>
            <p:ph idx="1"/>
          </p:nvPr>
        </p:nvSpPr>
        <p:spPr>
          <a:xfrm>
            <a:off x="6657974" y="4510439"/>
            <a:ext cx="5352030" cy="1345077"/>
          </a:xfrm>
        </p:spPr>
        <p:txBody>
          <a:bodyPr/>
          <a:lstStyle/>
          <a:p>
            <a:r>
              <a:rPr lang="en-US" dirty="0"/>
              <a:t>Quite a few number of listings above $1,000</a:t>
            </a:r>
          </a:p>
          <a:p>
            <a:r>
              <a:rPr lang="en-US" dirty="0"/>
              <a:t>Some as high as $10,000</a:t>
            </a:r>
          </a:p>
        </p:txBody>
      </p:sp>
      <p:pic>
        <p:nvPicPr>
          <p:cNvPr id="12290" name="Picture 2">
            <a:extLst>
              <a:ext uri="{FF2B5EF4-FFF2-40B4-BE49-F238E27FC236}">
                <a16:creationId xmlns:a16="http://schemas.microsoft.com/office/drawing/2014/main" id="{E7D93F18-FACA-4A0C-B370-29CA536E4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1020" y="-1"/>
            <a:ext cx="6330980" cy="427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976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C304-F167-4D64-9788-565ED6CF428A}"/>
              </a:ext>
            </a:extLst>
          </p:cNvPr>
          <p:cNvSpPr>
            <a:spLocks noGrp="1"/>
          </p:cNvSpPr>
          <p:nvPr>
            <p:ph type="title"/>
          </p:nvPr>
        </p:nvSpPr>
        <p:spPr/>
        <p:txBody>
          <a:bodyPr/>
          <a:lstStyle/>
          <a:p>
            <a:r>
              <a:rPr lang="en-US" dirty="0"/>
              <a:t>Price Cutoff</a:t>
            </a:r>
          </a:p>
        </p:txBody>
      </p:sp>
      <p:sp>
        <p:nvSpPr>
          <p:cNvPr id="3" name="Content Placeholder 2">
            <a:extLst>
              <a:ext uri="{FF2B5EF4-FFF2-40B4-BE49-F238E27FC236}">
                <a16:creationId xmlns:a16="http://schemas.microsoft.com/office/drawing/2014/main" id="{E124EBD5-5A4D-47E4-999A-534116B6AE83}"/>
              </a:ext>
            </a:extLst>
          </p:cNvPr>
          <p:cNvSpPr>
            <a:spLocks noGrp="1"/>
          </p:cNvSpPr>
          <p:nvPr>
            <p:ph idx="1"/>
          </p:nvPr>
        </p:nvSpPr>
        <p:spPr>
          <a:xfrm>
            <a:off x="1371600" y="2286000"/>
            <a:ext cx="3920836" cy="3581400"/>
          </a:xfrm>
        </p:spPr>
        <p:txBody>
          <a:bodyPr/>
          <a:lstStyle/>
          <a:p>
            <a:r>
              <a:rPr lang="en-US" dirty="0"/>
              <a:t>Not much information in listing name</a:t>
            </a:r>
          </a:p>
          <a:p>
            <a:r>
              <a:rPr lang="en-US" dirty="0"/>
              <a:t>Dummy price to negotiate later</a:t>
            </a:r>
          </a:p>
          <a:p>
            <a:r>
              <a:rPr lang="en-US" dirty="0"/>
              <a:t>Train on data with prices lower than $500</a:t>
            </a:r>
          </a:p>
          <a:p>
            <a:r>
              <a:rPr lang="en-US" dirty="0"/>
              <a:t>Retained 94% of entries</a:t>
            </a:r>
          </a:p>
          <a:p>
            <a:endParaRPr lang="en-US" dirty="0"/>
          </a:p>
        </p:txBody>
      </p:sp>
      <p:pic>
        <p:nvPicPr>
          <p:cNvPr id="17410" name="Picture 2">
            <a:extLst>
              <a:ext uri="{FF2B5EF4-FFF2-40B4-BE49-F238E27FC236}">
                <a16:creationId xmlns:a16="http://schemas.microsoft.com/office/drawing/2014/main" id="{C849CAD3-673F-4479-A99E-6108D8A40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900" y="1645516"/>
            <a:ext cx="491490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AD21985-B2F7-42C5-B6E8-3FEAEFD7B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899" y="3428999"/>
            <a:ext cx="4914899" cy="32765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5BFE31-C498-4296-9B7F-6585D3359955}"/>
              </a:ext>
            </a:extLst>
          </p:cNvPr>
          <p:cNvSpPr/>
          <p:nvPr/>
        </p:nvSpPr>
        <p:spPr>
          <a:xfrm>
            <a:off x="8498048" y="2852257"/>
            <a:ext cx="1224792" cy="2791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732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314" name="Picture 2" descr="Data Science vs. Big Data vs. Data Analytics">
            <a:extLst>
              <a:ext uri="{FF2B5EF4-FFF2-40B4-BE49-F238E27FC236}">
                <a16:creationId xmlns:a16="http://schemas.microsoft.com/office/drawing/2014/main" id="{952D0790-DE5B-4316-AA40-F9D330C3E4D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D4F876D-34D0-44CF-8AD7-6BDAC0F8A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058" y="3584557"/>
            <a:ext cx="4654027" cy="265827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3C12BAB2-9FA0-473B-B2DD-592315CCF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549" y="3584557"/>
            <a:ext cx="4654027" cy="265827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815ED21B-57DA-4D38-9F60-297ADADC92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550" y="617144"/>
            <a:ext cx="4654028" cy="265827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5CE7A8A-1F65-4322-B000-282B2BDD0C0D}"/>
              </a:ext>
            </a:extLst>
          </p:cNvPr>
          <p:cNvSpPr>
            <a:spLocks noGrp="1"/>
          </p:cNvSpPr>
          <p:nvPr>
            <p:ph type="title"/>
          </p:nvPr>
        </p:nvSpPr>
        <p:spPr>
          <a:xfrm>
            <a:off x="6220671" y="501072"/>
            <a:ext cx="5971309" cy="902855"/>
          </a:xfrm>
        </p:spPr>
        <p:txBody>
          <a:bodyPr/>
          <a:lstStyle/>
          <a:p>
            <a:r>
              <a:rPr lang="en-US" dirty="0">
                <a:solidFill>
                  <a:schemeClr val="bg1"/>
                </a:solidFill>
                <a:highlight>
                  <a:srgbClr val="000080"/>
                </a:highlight>
              </a:rPr>
              <a:t>Adjusted Models</a:t>
            </a:r>
          </a:p>
        </p:txBody>
      </p:sp>
      <p:sp>
        <p:nvSpPr>
          <p:cNvPr id="10" name="Content Placeholder 2">
            <a:extLst>
              <a:ext uri="{FF2B5EF4-FFF2-40B4-BE49-F238E27FC236}">
                <a16:creationId xmlns:a16="http://schemas.microsoft.com/office/drawing/2014/main" id="{15918E6A-8BEF-4204-AF35-9BA22A674509}"/>
              </a:ext>
            </a:extLst>
          </p:cNvPr>
          <p:cNvSpPr txBox="1">
            <a:spLocks/>
          </p:cNvSpPr>
          <p:nvPr/>
        </p:nvSpPr>
        <p:spPr>
          <a:xfrm>
            <a:off x="6220651" y="1403927"/>
            <a:ext cx="5343276" cy="206828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solidFill>
                  <a:schemeClr val="bg1"/>
                </a:solidFill>
                <a:highlight>
                  <a:srgbClr val="000080"/>
                </a:highlight>
              </a:rPr>
              <a:t>Staged predictions MSE with Train and Test</a:t>
            </a:r>
          </a:p>
          <a:p>
            <a:r>
              <a:rPr lang="en-US" dirty="0">
                <a:solidFill>
                  <a:schemeClr val="bg1"/>
                </a:solidFill>
                <a:highlight>
                  <a:srgbClr val="000080"/>
                </a:highlight>
              </a:rPr>
              <a:t>Different learning rates</a:t>
            </a:r>
          </a:p>
          <a:p>
            <a:r>
              <a:rPr lang="en-US" dirty="0">
                <a:solidFill>
                  <a:schemeClr val="bg1"/>
                </a:solidFill>
                <a:highlight>
                  <a:srgbClr val="000080"/>
                </a:highlight>
              </a:rPr>
              <a:t>Different regressors</a:t>
            </a:r>
          </a:p>
        </p:txBody>
      </p:sp>
    </p:spTree>
    <p:extLst>
      <p:ext uri="{BB962C8B-B14F-4D97-AF65-F5344CB8AC3E}">
        <p14:creationId xmlns:p14="http://schemas.microsoft.com/office/powerpoint/2010/main" val="417990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9237-E54E-44CD-A705-80AF54F5A196}"/>
              </a:ext>
            </a:extLst>
          </p:cNvPr>
          <p:cNvSpPr>
            <a:spLocks noGrp="1"/>
          </p:cNvSpPr>
          <p:nvPr>
            <p:ph type="title"/>
          </p:nvPr>
        </p:nvSpPr>
        <p:spPr>
          <a:xfrm>
            <a:off x="1921784" y="826798"/>
            <a:ext cx="3659867" cy="718127"/>
          </a:xfrm>
        </p:spPr>
        <p:txBody>
          <a:bodyPr>
            <a:normAutofit/>
          </a:bodyPr>
          <a:lstStyle/>
          <a:p>
            <a:r>
              <a:rPr lang="en-US" dirty="0"/>
              <a:t>Grid Searching</a:t>
            </a:r>
          </a:p>
        </p:txBody>
      </p:sp>
      <p:sp>
        <p:nvSpPr>
          <p:cNvPr id="3" name="Content Placeholder 2">
            <a:extLst>
              <a:ext uri="{FF2B5EF4-FFF2-40B4-BE49-F238E27FC236}">
                <a16:creationId xmlns:a16="http://schemas.microsoft.com/office/drawing/2014/main" id="{791F016B-8303-4594-A0FC-8736D94DAC95}"/>
              </a:ext>
            </a:extLst>
          </p:cNvPr>
          <p:cNvSpPr>
            <a:spLocks noGrp="1"/>
          </p:cNvSpPr>
          <p:nvPr>
            <p:ph idx="1"/>
          </p:nvPr>
        </p:nvSpPr>
        <p:spPr>
          <a:xfrm>
            <a:off x="1334654" y="3237346"/>
            <a:ext cx="3282694" cy="2055091"/>
          </a:xfrm>
        </p:spPr>
        <p:txBody>
          <a:bodyPr>
            <a:normAutofit/>
          </a:bodyPr>
          <a:lstStyle/>
          <a:p>
            <a:r>
              <a:rPr lang="en-US" dirty="0"/>
              <a:t>Time limited</a:t>
            </a:r>
          </a:p>
          <a:p>
            <a:r>
              <a:rPr lang="en-US" dirty="0"/>
              <a:t>Many total fits</a:t>
            </a:r>
          </a:p>
          <a:p>
            <a:r>
              <a:rPr lang="en-US" dirty="0"/>
              <a:t>XGB outperforming with optimal parameters</a:t>
            </a:r>
          </a:p>
        </p:txBody>
      </p:sp>
      <p:pic>
        <p:nvPicPr>
          <p:cNvPr id="14338" name="Picture 2">
            <a:extLst>
              <a:ext uri="{FF2B5EF4-FFF2-40B4-BE49-F238E27FC236}">
                <a16:creationId xmlns:a16="http://schemas.microsoft.com/office/drawing/2014/main" id="{B8CAEA88-C9FE-40B0-974E-BB629A7EEB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0797" y="2376915"/>
            <a:ext cx="7031203" cy="4218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82A97F25-381A-45D2-9ADE-114BD2D2C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350" y="0"/>
            <a:ext cx="558165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98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6EF5-A4BB-4B85-B198-AB4FD979219B}"/>
              </a:ext>
            </a:extLst>
          </p:cNvPr>
          <p:cNvSpPr>
            <a:spLocks noGrp="1"/>
          </p:cNvSpPr>
          <p:nvPr>
            <p:ph type="title"/>
          </p:nvPr>
        </p:nvSpPr>
        <p:spPr>
          <a:xfrm>
            <a:off x="1371600" y="685800"/>
            <a:ext cx="3282695" cy="1485900"/>
          </a:xfrm>
        </p:spPr>
        <p:txBody>
          <a:bodyPr>
            <a:normAutofit/>
          </a:bodyPr>
          <a:lstStyle/>
          <a:p>
            <a:r>
              <a:rPr lang="en-US" dirty="0"/>
              <a:t>Weeklong Progress</a:t>
            </a:r>
          </a:p>
        </p:txBody>
      </p:sp>
      <p:sp>
        <p:nvSpPr>
          <p:cNvPr id="3" name="Content Placeholder 2">
            <a:extLst>
              <a:ext uri="{FF2B5EF4-FFF2-40B4-BE49-F238E27FC236}">
                <a16:creationId xmlns:a16="http://schemas.microsoft.com/office/drawing/2014/main" id="{2B2399C7-65E5-468E-A1F2-61081A2EAF2D}"/>
              </a:ext>
            </a:extLst>
          </p:cNvPr>
          <p:cNvSpPr>
            <a:spLocks noGrp="1"/>
          </p:cNvSpPr>
          <p:nvPr>
            <p:ph idx="1"/>
          </p:nvPr>
        </p:nvSpPr>
        <p:spPr>
          <a:xfrm>
            <a:off x="1371600" y="2286000"/>
            <a:ext cx="3282694" cy="3581400"/>
          </a:xfrm>
        </p:spPr>
        <p:txBody>
          <a:bodyPr>
            <a:normAutofit/>
          </a:bodyPr>
          <a:lstStyle/>
          <a:p>
            <a:r>
              <a:rPr lang="en-US" dirty="0"/>
              <a:t>Big jump when adjusting prices looked at</a:t>
            </a:r>
          </a:p>
          <a:p>
            <a:r>
              <a:rPr lang="en-US" dirty="0"/>
              <a:t>Gradual increase as optimal parameters were implemented</a:t>
            </a:r>
          </a:p>
        </p:txBody>
      </p:sp>
      <p:pic>
        <p:nvPicPr>
          <p:cNvPr id="15362" name="Picture 2">
            <a:extLst>
              <a:ext uri="{FF2B5EF4-FFF2-40B4-BE49-F238E27FC236}">
                <a16:creationId xmlns:a16="http://schemas.microsoft.com/office/drawing/2014/main" id="{C2E3E419-184A-4882-A13A-5392EDBA68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1467" y="1313860"/>
            <a:ext cx="6517065" cy="391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16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8871-E8E0-45B0-9FAC-E58562C500F3}"/>
              </a:ext>
            </a:extLst>
          </p:cNvPr>
          <p:cNvSpPr>
            <a:spLocks noGrp="1"/>
          </p:cNvSpPr>
          <p:nvPr>
            <p:ph type="title"/>
          </p:nvPr>
        </p:nvSpPr>
        <p:spPr>
          <a:xfrm>
            <a:off x="5315527" y="0"/>
            <a:ext cx="2008909" cy="718127"/>
          </a:xfrm>
        </p:spPr>
        <p:txBody>
          <a:bodyPr/>
          <a:lstStyle/>
          <a:p>
            <a:r>
              <a:rPr lang="en-US" dirty="0"/>
              <a:t>Results</a:t>
            </a:r>
          </a:p>
        </p:txBody>
      </p:sp>
      <p:sp>
        <p:nvSpPr>
          <p:cNvPr id="3" name="Content Placeholder 2">
            <a:extLst>
              <a:ext uri="{FF2B5EF4-FFF2-40B4-BE49-F238E27FC236}">
                <a16:creationId xmlns:a16="http://schemas.microsoft.com/office/drawing/2014/main" id="{83289F03-2AEC-483C-8F19-21C3BCAF6D3B}"/>
              </a:ext>
            </a:extLst>
          </p:cNvPr>
          <p:cNvSpPr>
            <a:spLocks noGrp="1"/>
          </p:cNvSpPr>
          <p:nvPr>
            <p:ph idx="1"/>
          </p:nvPr>
        </p:nvSpPr>
        <p:spPr>
          <a:xfrm>
            <a:off x="1371600" y="2286000"/>
            <a:ext cx="9601200" cy="3581400"/>
          </a:xfrm>
        </p:spPr>
        <p:txBody>
          <a:bodyPr/>
          <a:lstStyle/>
          <a:p>
            <a:endParaRPr lang="en-US"/>
          </a:p>
        </p:txBody>
      </p:sp>
      <p:pic>
        <p:nvPicPr>
          <p:cNvPr id="4" name="Picture 6">
            <a:extLst>
              <a:ext uri="{FF2B5EF4-FFF2-40B4-BE49-F238E27FC236}">
                <a16:creationId xmlns:a16="http://schemas.microsoft.com/office/drawing/2014/main" id="{9D8B31A8-9E92-47CE-86D8-1AEF15C42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94" y="1277351"/>
            <a:ext cx="5606473" cy="559869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6592C562-346D-47B9-A793-7ADEE91E2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167" y="1277351"/>
            <a:ext cx="5633613" cy="558064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1870893C-F2AF-42FE-A4A2-351B87325026}"/>
              </a:ext>
            </a:extLst>
          </p:cNvPr>
          <p:cNvSpPr txBox="1">
            <a:spLocks/>
          </p:cNvSpPr>
          <p:nvPr/>
        </p:nvSpPr>
        <p:spPr>
          <a:xfrm>
            <a:off x="3139003" y="746048"/>
            <a:ext cx="1290954" cy="718127"/>
          </a:xfrm>
          <a:prstGeom prst="rect">
            <a:avLst/>
          </a:prstGeom>
        </p:spPr>
        <p:txBody>
          <a:bodyPr vert="horz" lIns="91440" tIns="45720" rIns="91440" bIns="45720" rtlCol="0" anchor="t">
            <a:normAutofit fontScale="92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3600" dirty="0"/>
              <a:t>Actual</a:t>
            </a:r>
          </a:p>
        </p:txBody>
      </p:sp>
      <p:sp>
        <p:nvSpPr>
          <p:cNvPr id="14" name="Title 1">
            <a:extLst>
              <a:ext uri="{FF2B5EF4-FFF2-40B4-BE49-F238E27FC236}">
                <a16:creationId xmlns:a16="http://schemas.microsoft.com/office/drawing/2014/main" id="{9E2ACCF7-D1CC-4BCB-B0CD-310787D1C517}"/>
              </a:ext>
            </a:extLst>
          </p:cNvPr>
          <p:cNvSpPr txBox="1">
            <a:spLocks/>
          </p:cNvSpPr>
          <p:nvPr/>
        </p:nvSpPr>
        <p:spPr>
          <a:xfrm>
            <a:off x="8696036" y="777116"/>
            <a:ext cx="2008909" cy="718127"/>
          </a:xfrm>
          <a:prstGeom prst="rect">
            <a:avLst/>
          </a:prstGeom>
        </p:spPr>
        <p:txBody>
          <a:bodyPr vert="horz" lIns="91440" tIns="45720" rIns="91440" bIns="45720" rtlCol="0" anchor="t">
            <a:normAutofit fontScale="92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3600" dirty="0"/>
              <a:t>Predicted</a:t>
            </a:r>
          </a:p>
        </p:txBody>
      </p:sp>
    </p:spTree>
    <p:extLst>
      <p:ext uri="{BB962C8B-B14F-4D97-AF65-F5344CB8AC3E}">
        <p14:creationId xmlns:p14="http://schemas.microsoft.com/office/powerpoint/2010/main" val="64754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0"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7" name="Rectangle 16">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Future steps in Sentilo development - Sentilo">
            <a:extLst>
              <a:ext uri="{FF2B5EF4-FFF2-40B4-BE49-F238E27FC236}">
                <a16:creationId xmlns:a16="http://schemas.microsoft.com/office/drawing/2014/main" id="{504C32DC-8475-4CBA-84FB-39DFBEE22A9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46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2DFBE-FF22-471C-AAC9-A5602C200585}"/>
              </a:ext>
            </a:extLst>
          </p:cNvPr>
          <p:cNvSpPr>
            <a:spLocks noGrp="1"/>
          </p:cNvSpPr>
          <p:nvPr>
            <p:ph type="title"/>
          </p:nvPr>
        </p:nvSpPr>
        <p:spPr>
          <a:xfrm>
            <a:off x="7391681" y="4147116"/>
            <a:ext cx="2774829" cy="525318"/>
          </a:xfrm>
        </p:spPr>
        <p:txBody>
          <a:bodyPr vert="horz" lIns="91440" tIns="45720" rIns="91440" bIns="45720" rtlCol="0" anchor="b">
            <a:normAutofit fontScale="90000"/>
          </a:bodyPr>
          <a:lstStyle/>
          <a:p>
            <a:r>
              <a:rPr lang="en-US" sz="3600" cap="all" dirty="0">
                <a:solidFill>
                  <a:srgbClr val="FFFFFF"/>
                </a:solidFill>
              </a:rPr>
              <a:t>Future steps</a:t>
            </a:r>
          </a:p>
        </p:txBody>
      </p:sp>
      <p:sp>
        <p:nvSpPr>
          <p:cNvPr id="21" name="Freeform: Shape 20">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24" name="Content Placeholder 2">
            <a:extLst>
              <a:ext uri="{FF2B5EF4-FFF2-40B4-BE49-F238E27FC236}">
                <a16:creationId xmlns:a16="http://schemas.microsoft.com/office/drawing/2014/main" id="{C4D39F56-F26A-421B-9A30-09EAF0BDB1C7}"/>
              </a:ext>
            </a:extLst>
          </p:cNvPr>
          <p:cNvSpPr txBox="1">
            <a:spLocks/>
          </p:cNvSpPr>
          <p:nvPr/>
        </p:nvSpPr>
        <p:spPr>
          <a:xfrm>
            <a:off x="6360395" y="4812784"/>
            <a:ext cx="4891887" cy="139403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solidFill>
                  <a:schemeClr val="bg1"/>
                </a:solidFill>
              </a:rPr>
              <a:t>Find way to determine if price on listing is dummy price</a:t>
            </a:r>
          </a:p>
          <a:p>
            <a:r>
              <a:rPr lang="en-US" dirty="0">
                <a:solidFill>
                  <a:schemeClr val="bg1"/>
                </a:solidFill>
              </a:rPr>
              <a:t>Train on larger scale</a:t>
            </a:r>
          </a:p>
        </p:txBody>
      </p:sp>
    </p:spTree>
    <p:extLst>
      <p:ext uri="{BB962C8B-B14F-4D97-AF65-F5344CB8AC3E}">
        <p14:creationId xmlns:p14="http://schemas.microsoft.com/office/powerpoint/2010/main" val="322059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2" descr="The moving guide to New York - Curbed NY">
            <a:extLst>
              <a:ext uri="{FF2B5EF4-FFF2-40B4-BE49-F238E27FC236}">
                <a16:creationId xmlns:a16="http://schemas.microsoft.com/office/drawing/2014/main" id="{74BAE6CC-1DCB-4AEF-B451-7D872E5664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453" b="2297"/>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FBC30CDC-0093-4286-A17E-666E8016A082}"/>
              </a:ext>
            </a:extLst>
          </p:cNvPr>
          <p:cNvSpPr>
            <a:spLocks noGrp="1"/>
          </p:cNvSpPr>
          <p:nvPr>
            <p:ph type="title"/>
          </p:nvPr>
        </p:nvSpPr>
        <p:spPr>
          <a:xfrm>
            <a:off x="1885959" y="2185352"/>
            <a:ext cx="4891887" cy="1025935"/>
          </a:xfrm>
        </p:spPr>
        <p:txBody>
          <a:bodyPr anchor="ctr">
            <a:normAutofit/>
          </a:bodyPr>
          <a:lstStyle/>
          <a:p>
            <a:r>
              <a:rPr lang="en-US" sz="3600"/>
              <a:t>Airbnb in NYC</a:t>
            </a:r>
          </a:p>
        </p:txBody>
      </p:sp>
      <p:sp>
        <p:nvSpPr>
          <p:cNvPr id="3" name="Content Placeholder 2">
            <a:extLst>
              <a:ext uri="{FF2B5EF4-FFF2-40B4-BE49-F238E27FC236}">
                <a16:creationId xmlns:a16="http://schemas.microsoft.com/office/drawing/2014/main" id="{9874D771-4B16-4870-AEF1-722B89E5395F}"/>
              </a:ext>
            </a:extLst>
          </p:cNvPr>
          <p:cNvSpPr>
            <a:spLocks noGrp="1"/>
          </p:cNvSpPr>
          <p:nvPr>
            <p:ph idx="1"/>
          </p:nvPr>
        </p:nvSpPr>
        <p:spPr>
          <a:xfrm>
            <a:off x="1885959" y="3211287"/>
            <a:ext cx="4891887" cy="2068284"/>
          </a:xfrm>
        </p:spPr>
        <p:txBody>
          <a:bodyPr>
            <a:normAutofit fontScale="92500" lnSpcReduction="10000"/>
          </a:bodyPr>
          <a:lstStyle/>
          <a:p>
            <a:r>
              <a:rPr lang="en-US" dirty="0"/>
              <a:t>NYC nation’s largest short-term rental market</a:t>
            </a:r>
          </a:p>
          <a:p>
            <a:r>
              <a:rPr lang="en-US" dirty="0"/>
              <a:t>NYC largest domestic market for Airbnb</a:t>
            </a:r>
          </a:p>
          <a:p>
            <a:r>
              <a:rPr lang="en-US" dirty="0"/>
              <a:t>More than 50,000 apartment rental listings</a:t>
            </a:r>
          </a:p>
          <a:p>
            <a:r>
              <a:rPr lang="en-US" dirty="0"/>
              <a:t>One listing per address</a:t>
            </a:r>
          </a:p>
        </p:txBody>
      </p:sp>
    </p:spTree>
    <p:extLst>
      <p:ext uri="{BB962C8B-B14F-4D97-AF65-F5344CB8AC3E}">
        <p14:creationId xmlns:p14="http://schemas.microsoft.com/office/powerpoint/2010/main" val="55999186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D0B158-8EF1-4BAB-B273-32BF6B46A225}"/>
              </a:ext>
            </a:extLst>
          </p:cNvPr>
          <p:cNvPicPr>
            <a:picLocks noChangeAspect="1"/>
          </p:cNvPicPr>
          <p:nvPr/>
        </p:nvPicPr>
        <p:blipFill rotWithShape="1">
          <a:blip r:embed="rId3"/>
          <a:srcRect b="20495"/>
          <a:stretch/>
        </p:blipFill>
        <p:spPr>
          <a:xfrm>
            <a:off x="20" y="-1"/>
            <a:ext cx="12191980" cy="6858000"/>
          </a:xfrm>
          <a:prstGeom prst="rect">
            <a:avLst/>
          </a:prstGeom>
        </p:spPr>
      </p:pic>
      <p:sp>
        <p:nvSpPr>
          <p:cNvPr id="10" name="Rectangle 9">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55197954-A648-49C2-B842-1BB3D5C1A52F}"/>
              </a:ext>
            </a:extLst>
          </p:cNvPr>
          <p:cNvSpPr>
            <a:spLocks noGrp="1"/>
          </p:cNvSpPr>
          <p:nvPr>
            <p:ph type="title"/>
          </p:nvPr>
        </p:nvSpPr>
        <p:spPr>
          <a:xfrm>
            <a:off x="1885959" y="2185352"/>
            <a:ext cx="4891887" cy="1025935"/>
          </a:xfrm>
        </p:spPr>
        <p:txBody>
          <a:bodyPr anchor="ctr">
            <a:normAutofit/>
          </a:bodyPr>
          <a:lstStyle/>
          <a:p>
            <a:r>
              <a:rPr lang="en-US" sz="3600"/>
              <a:t>Data Source</a:t>
            </a:r>
          </a:p>
        </p:txBody>
      </p:sp>
      <p:sp>
        <p:nvSpPr>
          <p:cNvPr id="3" name="Content Placeholder 2">
            <a:extLst>
              <a:ext uri="{FF2B5EF4-FFF2-40B4-BE49-F238E27FC236}">
                <a16:creationId xmlns:a16="http://schemas.microsoft.com/office/drawing/2014/main" id="{5F9C8CC8-C50C-4348-B74B-E8003254DF17}"/>
              </a:ext>
            </a:extLst>
          </p:cNvPr>
          <p:cNvSpPr>
            <a:spLocks noGrp="1"/>
          </p:cNvSpPr>
          <p:nvPr>
            <p:ph idx="1"/>
          </p:nvPr>
        </p:nvSpPr>
        <p:spPr>
          <a:xfrm>
            <a:off x="1885959" y="3211287"/>
            <a:ext cx="4891887" cy="2068284"/>
          </a:xfrm>
        </p:spPr>
        <p:txBody>
          <a:bodyPr>
            <a:normAutofit/>
          </a:bodyPr>
          <a:lstStyle/>
          <a:p>
            <a:r>
              <a:rPr lang="en-US" dirty="0"/>
              <a:t>Kaggle database</a:t>
            </a:r>
          </a:p>
          <a:p>
            <a:r>
              <a:rPr lang="en-US" dirty="0"/>
              <a:t>Describes listing activity and metrics for NYC in 2019</a:t>
            </a:r>
          </a:p>
          <a:p>
            <a:r>
              <a:rPr lang="en-US" dirty="0"/>
              <a:t>48,000 entries</a:t>
            </a:r>
          </a:p>
        </p:txBody>
      </p:sp>
    </p:spTree>
    <p:extLst>
      <p:ext uri="{BB962C8B-B14F-4D97-AF65-F5344CB8AC3E}">
        <p14:creationId xmlns:p14="http://schemas.microsoft.com/office/powerpoint/2010/main" val="11570812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Data Preprocessing &amp; Feature Engineering in Machine Learning – mc.ai">
            <a:extLst>
              <a:ext uri="{FF2B5EF4-FFF2-40B4-BE49-F238E27FC236}">
                <a16:creationId xmlns:a16="http://schemas.microsoft.com/office/drawing/2014/main" id="{E19C8DA5-EB4C-463D-B87E-3D2B356ED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87"/>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3B876A89-81B5-4202-A8BC-19B62C6D5514}"/>
              </a:ext>
            </a:extLst>
          </p:cNvPr>
          <p:cNvSpPr>
            <a:spLocks noGrp="1"/>
          </p:cNvSpPr>
          <p:nvPr>
            <p:ph type="title"/>
          </p:nvPr>
        </p:nvSpPr>
        <p:spPr>
          <a:xfrm>
            <a:off x="1885959" y="2185352"/>
            <a:ext cx="4891887" cy="1025935"/>
          </a:xfrm>
        </p:spPr>
        <p:txBody>
          <a:bodyPr anchor="ctr">
            <a:normAutofit/>
          </a:bodyPr>
          <a:lstStyle/>
          <a:p>
            <a:r>
              <a:rPr lang="en-US" sz="3600" dirty="0"/>
              <a:t>Data Preparation</a:t>
            </a:r>
          </a:p>
        </p:txBody>
      </p:sp>
      <p:sp>
        <p:nvSpPr>
          <p:cNvPr id="3" name="Content Placeholder 2">
            <a:extLst>
              <a:ext uri="{FF2B5EF4-FFF2-40B4-BE49-F238E27FC236}">
                <a16:creationId xmlns:a16="http://schemas.microsoft.com/office/drawing/2014/main" id="{270842F1-4494-4324-97FB-7B35C80B7353}"/>
              </a:ext>
            </a:extLst>
          </p:cNvPr>
          <p:cNvSpPr>
            <a:spLocks noGrp="1"/>
          </p:cNvSpPr>
          <p:nvPr>
            <p:ph idx="1"/>
          </p:nvPr>
        </p:nvSpPr>
        <p:spPr>
          <a:xfrm>
            <a:off x="1810139" y="3211287"/>
            <a:ext cx="5159829" cy="2068284"/>
          </a:xfrm>
        </p:spPr>
        <p:txBody>
          <a:bodyPr>
            <a:normAutofit/>
          </a:bodyPr>
          <a:lstStyle/>
          <a:p>
            <a:r>
              <a:rPr lang="en-US" dirty="0"/>
              <a:t>Fairly easy to clean up</a:t>
            </a:r>
          </a:p>
          <a:p>
            <a:r>
              <a:rPr lang="en-US" dirty="0"/>
              <a:t>Fill </a:t>
            </a:r>
            <a:r>
              <a:rPr lang="en-US" dirty="0" err="1"/>
              <a:t>NaNs</a:t>
            </a:r>
            <a:r>
              <a:rPr lang="en-US" dirty="0"/>
              <a:t> in reviews/month with 0</a:t>
            </a:r>
          </a:p>
          <a:p>
            <a:r>
              <a:rPr lang="en-US" dirty="0"/>
              <a:t>Fill </a:t>
            </a:r>
            <a:r>
              <a:rPr lang="en-US" dirty="0" err="1"/>
              <a:t>NaNs</a:t>
            </a:r>
            <a:r>
              <a:rPr lang="en-US" dirty="0"/>
              <a:t> in name columns with ‘Unknown’</a:t>
            </a:r>
          </a:p>
        </p:txBody>
      </p:sp>
    </p:spTree>
    <p:extLst>
      <p:ext uri="{BB962C8B-B14F-4D97-AF65-F5344CB8AC3E}">
        <p14:creationId xmlns:p14="http://schemas.microsoft.com/office/powerpoint/2010/main" val="260114962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CF96CC3D-05D4-4B35-B405-2AB96D4B5F34}"/>
              </a:ext>
            </a:extLst>
          </p:cNvPr>
          <p:cNvSpPr>
            <a:spLocks noGrp="1"/>
          </p:cNvSpPr>
          <p:nvPr>
            <p:ph type="title"/>
          </p:nvPr>
        </p:nvSpPr>
        <p:spPr>
          <a:xfrm>
            <a:off x="1329907" y="242596"/>
            <a:ext cx="2698619" cy="2236989"/>
          </a:xfrm>
        </p:spPr>
        <p:txBody>
          <a:bodyPr vert="horz" lIns="91440" tIns="45720" rIns="91440" bIns="45720" rtlCol="0" anchor="b">
            <a:normAutofit/>
          </a:bodyPr>
          <a:lstStyle/>
          <a:p>
            <a:pPr algn="ctr"/>
            <a:r>
              <a:rPr lang="en-US" sz="2800" cap="all" dirty="0"/>
              <a:t>Initial </a:t>
            </a:r>
            <a:r>
              <a:rPr lang="en-US" sz="2800" cap="all" dirty="0" err="1"/>
              <a:t>Lookthrough</a:t>
            </a:r>
            <a:endParaRPr lang="en-US" sz="2800" cap="all" dirty="0"/>
          </a:p>
        </p:txBody>
      </p:sp>
      <p:pic>
        <p:nvPicPr>
          <p:cNvPr id="4098" name="Picture 2">
            <a:extLst>
              <a:ext uri="{FF2B5EF4-FFF2-40B4-BE49-F238E27FC236}">
                <a16:creationId xmlns:a16="http://schemas.microsoft.com/office/drawing/2014/main" id="{189046FE-46EA-4BF4-9CB7-075150FF3F3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 b="2102"/>
          <a:stretch/>
        </p:blipFill>
        <p:spPr bwMode="auto">
          <a:xfrm>
            <a:off x="4639056" y="10"/>
            <a:ext cx="7552944" cy="685799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00DA94C-9710-48D8-86A4-39B2F2D0A8E0}"/>
              </a:ext>
            </a:extLst>
          </p:cNvPr>
          <p:cNvSpPr txBox="1">
            <a:spLocks/>
          </p:cNvSpPr>
          <p:nvPr/>
        </p:nvSpPr>
        <p:spPr>
          <a:xfrm>
            <a:off x="1130752" y="2793237"/>
            <a:ext cx="3503703" cy="248789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Listings mostly in Manhattan and Brooklyn</a:t>
            </a:r>
          </a:p>
          <a:p>
            <a:r>
              <a:rPr lang="en-US" dirty="0"/>
              <a:t>Some in Queens</a:t>
            </a:r>
          </a:p>
          <a:p>
            <a:r>
              <a:rPr lang="en-US" dirty="0"/>
              <a:t>Very few in Staten Island and Bronx</a:t>
            </a:r>
          </a:p>
        </p:txBody>
      </p:sp>
    </p:spTree>
    <p:extLst>
      <p:ext uri="{BB962C8B-B14F-4D97-AF65-F5344CB8AC3E}">
        <p14:creationId xmlns:p14="http://schemas.microsoft.com/office/powerpoint/2010/main" val="428569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164" name="Picture 20" descr="52-Week Money Challenge Details - Money Saving Tips for 2020">
            <a:extLst>
              <a:ext uri="{FF2B5EF4-FFF2-40B4-BE49-F238E27FC236}">
                <a16:creationId xmlns:a16="http://schemas.microsoft.com/office/drawing/2014/main" id="{62000C49-0C5F-41A3-B015-59AE6D85F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 y="0"/>
            <a:ext cx="4864702"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4C23DD8-91BE-4C71-9F43-DD7D2A39AFAC}"/>
              </a:ext>
            </a:extLst>
          </p:cNvPr>
          <p:cNvSpPr>
            <a:spLocks noGrp="1"/>
          </p:cNvSpPr>
          <p:nvPr>
            <p:ph type="title"/>
          </p:nvPr>
        </p:nvSpPr>
        <p:spPr>
          <a:xfrm>
            <a:off x="1329907" y="264700"/>
            <a:ext cx="2698619" cy="2236989"/>
          </a:xfrm>
        </p:spPr>
        <p:txBody>
          <a:bodyPr vert="horz" lIns="91440" tIns="45720" rIns="91440" bIns="45720" rtlCol="0" anchor="b">
            <a:normAutofit/>
          </a:bodyPr>
          <a:lstStyle/>
          <a:p>
            <a:pPr algn="ctr"/>
            <a:r>
              <a:rPr lang="en-US" sz="3100" cap="all" dirty="0"/>
              <a:t>Price Distribution</a:t>
            </a:r>
          </a:p>
        </p:txBody>
      </p:sp>
      <p:sp>
        <p:nvSpPr>
          <p:cNvPr id="5" name="Content Placeholder 4">
            <a:extLst>
              <a:ext uri="{FF2B5EF4-FFF2-40B4-BE49-F238E27FC236}">
                <a16:creationId xmlns:a16="http://schemas.microsoft.com/office/drawing/2014/main" id="{A731C482-4327-4998-ABF4-9616C0FD8170}"/>
              </a:ext>
            </a:extLst>
          </p:cNvPr>
          <p:cNvSpPr>
            <a:spLocks noGrp="1"/>
          </p:cNvSpPr>
          <p:nvPr>
            <p:ph idx="1"/>
          </p:nvPr>
        </p:nvSpPr>
        <p:spPr>
          <a:xfrm>
            <a:off x="1215499" y="2715292"/>
            <a:ext cx="3524281" cy="2579999"/>
          </a:xfrm>
        </p:spPr>
        <p:txBody>
          <a:bodyPr/>
          <a:lstStyle/>
          <a:p>
            <a:r>
              <a:rPr lang="en-US" dirty="0"/>
              <a:t>Higher clustered areas more expensive on average</a:t>
            </a:r>
          </a:p>
          <a:p>
            <a:r>
              <a:rPr lang="en-US" dirty="0"/>
              <a:t>Staten Island a bit pricier despite density</a:t>
            </a:r>
          </a:p>
        </p:txBody>
      </p:sp>
      <p:pic>
        <p:nvPicPr>
          <p:cNvPr id="6150" name="Picture 6">
            <a:extLst>
              <a:ext uri="{FF2B5EF4-FFF2-40B4-BE49-F238E27FC236}">
                <a16:creationId xmlns:a16="http://schemas.microsoft.com/office/drawing/2014/main" id="{15E9C1C4-D688-43A1-8499-BA06350CF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819" y="0"/>
            <a:ext cx="733518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58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Picture 20" descr="52-Week Money Challenge Details - Money Saving Tips for 2020">
            <a:extLst>
              <a:ext uri="{FF2B5EF4-FFF2-40B4-BE49-F238E27FC236}">
                <a16:creationId xmlns:a16="http://schemas.microsoft.com/office/drawing/2014/main" id="{A79486CB-953E-409D-A62B-A4FC713DC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 y="0"/>
            <a:ext cx="4864702"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180"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DC2E2C0B-07E4-405A-A84B-73A6EB5ACA2A}"/>
              </a:ext>
            </a:extLst>
          </p:cNvPr>
          <p:cNvSpPr>
            <a:spLocks noGrp="1"/>
          </p:cNvSpPr>
          <p:nvPr>
            <p:ph type="title"/>
          </p:nvPr>
        </p:nvSpPr>
        <p:spPr>
          <a:xfrm>
            <a:off x="1329907" y="282285"/>
            <a:ext cx="2698619" cy="2236989"/>
          </a:xfrm>
        </p:spPr>
        <p:txBody>
          <a:bodyPr vert="horz" lIns="91440" tIns="45720" rIns="91440" bIns="45720" rtlCol="0" anchor="b">
            <a:normAutofit/>
          </a:bodyPr>
          <a:lstStyle/>
          <a:p>
            <a:pPr algn="ctr"/>
            <a:r>
              <a:rPr lang="en-US" sz="3100" cap="all" dirty="0"/>
              <a:t>Price Distribution</a:t>
            </a:r>
          </a:p>
        </p:txBody>
      </p:sp>
      <p:sp>
        <p:nvSpPr>
          <p:cNvPr id="6" name="Content Placeholder 5">
            <a:extLst>
              <a:ext uri="{FF2B5EF4-FFF2-40B4-BE49-F238E27FC236}">
                <a16:creationId xmlns:a16="http://schemas.microsoft.com/office/drawing/2014/main" id="{EB75F962-EB70-47CE-A4DB-88DDBADDDCC7}"/>
              </a:ext>
            </a:extLst>
          </p:cNvPr>
          <p:cNvSpPr>
            <a:spLocks noGrp="1"/>
          </p:cNvSpPr>
          <p:nvPr>
            <p:ph idx="1"/>
          </p:nvPr>
        </p:nvSpPr>
        <p:spPr>
          <a:xfrm>
            <a:off x="1230797" y="2707566"/>
            <a:ext cx="3148255" cy="2445391"/>
          </a:xfrm>
        </p:spPr>
        <p:txBody>
          <a:bodyPr/>
          <a:lstStyle/>
          <a:p>
            <a:r>
              <a:rPr lang="en-US" dirty="0"/>
              <a:t>Key on neighborhood</a:t>
            </a:r>
          </a:p>
          <a:p>
            <a:r>
              <a:rPr lang="en-US" dirty="0"/>
              <a:t>Data neighborhood listed by host</a:t>
            </a:r>
          </a:p>
          <a:p>
            <a:r>
              <a:rPr lang="en-US" dirty="0"/>
              <a:t>Does not match formal name of neighborhood</a:t>
            </a:r>
          </a:p>
        </p:txBody>
      </p:sp>
      <p:pic>
        <p:nvPicPr>
          <p:cNvPr id="7" name="Picture 10">
            <a:extLst>
              <a:ext uri="{FF2B5EF4-FFF2-40B4-BE49-F238E27FC236}">
                <a16:creationId xmlns:a16="http://schemas.microsoft.com/office/drawing/2014/main" id="{F9EA1125-B7DB-474C-9B7C-6C7CED1EB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819" y="0"/>
            <a:ext cx="733518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6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8" name="Picture 6" descr="Airbnb® | Charleston - Vacation Rentals &amp; Places to Stay - South ...">
            <a:extLst>
              <a:ext uri="{FF2B5EF4-FFF2-40B4-BE49-F238E27FC236}">
                <a16:creationId xmlns:a16="http://schemas.microsoft.com/office/drawing/2014/main" id="{217193D5-59D3-4ECA-BAB3-3269833A81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0"/>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967777B0-B9FB-43D0-B4E7-E76EFBE85639}"/>
              </a:ext>
            </a:extLst>
          </p:cNvPr>
          <p:cNvSpPr>
            <a:spLocks noGrp="1"/>
          </p:cNvSpPr>
          <p:nvPr>
            <p:ph type="title"/>
          </p:nvPr>
        </p:nvSpPr>
        <p:spPr>
          <a:xfrm>
            <a:off x="1885959" y="2185352"/>
            <a:ext cx="4891887" cy="1025935"/>
          </a:xfrm>
        </p:spPr>
        <p:txBody>
          <a:bodyPr anchor="ctr">
            <a:normAutofit/>
          </a:bodyPr>
          <a:lstStyle/>
          <a:p>
            <a:r>
              <a:rPr lang="en-US" sz="3600"/>
              <a:t>Model Data</a:t>
            </a:r>
          </a:p>
        </p:txBody>
      </p:sp>
      <p:sp>
        <p:nvSpPr>
          <p:cNvPr id="3" name="Content Placeholder 2">
            <a:extLst>
              <a:ext uri="{FF2B5EF4-FFF2-40B4-BE49-F238E27FC236}">
                <a16:creationId xmlns:a16="http://schemas.microsoft.com/office/drawing/2014/main" id="{3C331FD3-7CAE-4C88-BFB1-BA363D9EEA45}"/>
              </a:ext>
            </a:extLst>
          </p:cNvPr>
          <p:cNvSpPr>
            <a:spLocks noGrp="1"/>
          </p:cNvSpPr>
          <p:nvPr>
            <p:ph idx="1"/>
          </p:nvPr>
        </p:nvSpPr>
        <p:spPr>
          <a:xfrm>
            <a:off x="1885959" y="3211287"/>
            <a:ext cx="4891887" cy="2068284"/>
          </a:xfrm>
        </p:spPr>
        <p:txBody>
          <a:bodyPr>
            <a:normAutofit/>
          </a:bodyPr>
          <a:lstStyle/>
          <a:p>
            <a:r>
              <a:rPr lang="en-US" dirty="0"/>
              <a:t>A lot of information in listing name</a:t>
            </a:r>
          </a:p>
          <a:p>
            <a:r>
              <a:rPr lang="en-US" dirty="0"/>
              <a:t>Vectorize for total of ~8000 features</a:t>
            </a:r>
          </a:p>
          <a:p>
            <a:r>
              <a:rPr lang="en-US" dirty="0"/>
              <a:t>NMF 100 components</a:t>
            </a:r>
          </a:p>
          <a:p>
            <a:r>
              <a:rPr lang="en-US" dirty="0"/>
              <a:t>Each new feature based on probabilities</a:t>
            </a:r>
          </a:p>
          <a:p>
            <a:endParaRPr lang="en-US" dirty="0"/>
          </a:p>
        </p:txBody>
      </p:sp>
      <p:pic>
        <p:nvPicPr>
          <p:cNvPr id="8200" name="Picture 8">
            <a:extLst>
              <a:ext uri="{FF2B5EF4-FFF2-40B4-BE49-F238E27FC236}">
                <a16:creationId xmlns:a16="http://schemas.microsoft.com/office/drawing/2014/main" id="{9A72E08C-9A7F-4548-B16F-6BBDD513C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6958" y="554881"/>
            <a:ext cx="962025"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13705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5" name="Rectangle 74">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HO Model Train Layouts - How To Find The Best Layouts">
            <a:extLst>
              <a:ext uri="{FF2B5EF4-FFF2-40B4-BE49-F238E27FC236}">
                <a16:creationId xmlns:a16="http://schemas.microsoft.com/office/drawing/2014/main" id="{9A00479D-E0D5-4A53-AF04-EC47421BE82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7516" b="7897"/>
          <a:stretch/>
        </p:blipFill>
        <p:spPr bwMode="auto">
          <a:xfrm>
            <a:off x="0" y="0"/>
            <a:ext cx="12192000" cy="68575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BB7B62-2962-4999-AE84-369FD6FF4EA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t>Ready for model to train!</a:t>
            </a:r>
          </a:p>
        </p:txBody>
      </p:sp>
      <p:sp>
        <p:nvSpPr>
          <p:cNvPr id="11" name="Content Placeholder 2">
            <a:extLst>
              <a:ext uri="{FF2B5EF4-FFF2-40B4-BE49-F238E27FC236}">
                <a16:creationId xmlns:a16="http://schemas.microsoft.com/office/drawing/2014/main" id="{8F2C41BF-5443-4518-879C-05F4EAE86EC8}"/>
              </a:ext>
            </a:extLst>
          </p:cNvPr>
          <p:cNvSpPr>
            <a:spLocks noGrp="1"/>
          </p:cNvSpPr>
          <p:nvPr>
            <p:ph idx="1"/>
          </p:nvPr>
        </p:nvSpPr>
        <p:spPr>
          <a:xfrm>
            <a:off x="2945407" y="3938621"/>
            <a:ext cx="6662057" cy="2866957"/>
          </a:xfrm>
        </p:spPr>
        <p:txBody>
          <a:bodyPr>
            <a:normAutofit/>
          </a:bodyPr>
          <a:lstStyle/>
          <a:p>
            <a:r>
              <a:rPr lang="en-US" dirty="0"/>
              <a:t>X: Location,                                y: Price                                                                                                            Minimum nights,                                                                   Number of reviews,                                                                Reviews per month,                                                                      Host listings count,                                                                         Days available in year,                                                                  Room type,                                                                         and the 100 NMF labels.</a:t>
            </a:r>
          </a:p>
        </p:txBody>
      </p:sp>
    </p:spTree>
    <p:extLst>
      <p:ext uri="{BB962C8B-B14F-4D97-AF65-F5344CB8AC3E}">
        <p14:creationId xmlns:p14="http://schemas.microsoft.com/office/powerpoint/2010/main" val="224895195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2.xml><?xml version="1.0" encoding="utf-8"?>
<ds:datastoreItem xmlns:ds="http://schemas.openxmlformats.org/officeDocument/2006/customXml" ds:itemID="{630306FE-3C13-447E-86EE-A14EA9341C8A}">
  <ds:schemaRefs>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1317</Words>
  <Application>Microsoft Office PowerPoint</Application>
  <PresentationFormat>Widescreen</PresentationFormat>
  <Paragraphs>100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Franklin Gothic Book</vt:lpstr>
      <vt:lpstr>Crop</vt:lpstr>
      <vt:lpstr>New York City Airbnb Listings</vt:lpstr>
      <vt:lpstr>Airbnb in NYC</vt:lpstr>
      <vt:lpstr>Data Source</vt:lpstr>
      <vt:lpstr>Data Preparation</vt:lpstr>
      <vt:lpstr>Initial Lookthrough</vt:lpstr>
      <vt:lpstr>Price Distribution</vt:lpstr>
      <vt:lpstr>Price Distribution</vt:lpstr>
      <vt:lpstr>Model Data</vt:lpstr>
      <vt:lpstr>Ready for model to train!</vt:lpstr>
      <vt:lpstr>Price Distribution</vt:lpstr>
      <vt:lpstr>Initial Models</vt:lpstr>
      <vt:lpstr>Price Distribution</vt:lpstr>
      <vt:lpstr>Price Cutoff</vt:lpstr>
      <vt:lpstr>Adjusted Models</vt:lpstr>
      <vt:lpstr>Grid Searching</vt:lpstr>
      <vt:lpstr>Weeklong Progress</vt:lpstr>
      <vt:lpstr>Results</vt:lpstr>
      <vt:lpstr>Future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2020-05-14T22:17:42Z</dcterms:created>
  <dcterms:modified xsi:type="dcterms:W3CDTF">2020-05-15T16:23:35Z</dcterms:modified>
</cp:coreProperties>
</file>